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autoAdjust="0"/>
    <p:restoredTop sz="88965" autoAdjust="0"/>
  </p:normalViewPr>
  <p:slideViewPr>
    <p:cSldViewPr snapToGrid="0">
      <p:cViewPr varScale="1">
        <p:scale>
          <a:sx n="79" d="100"/>
          <a:sy n="79" d="100"/>
        </p:scale>
        <p:origin x="845"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4.png"/></Relationships>
</file>

<file path=ppt/diagrams/_rels/data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4.png"/></Relationships>
</file>

<file path=ppt/diagrams/_rels/drawing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t>
        <a:bodyPr/>
        <a:lstStyle/>
        <a:p>
          <a:endParaRPr lang="en-US"/>
        </a:p>
      </dgm:t>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t>
        <a:bodyPr/>
        <a:lstStyle/>
        <a:p>
          <a:endParaRPr lang="en-US"/>
        </a:p>
      </dgm:t>
    </dgm:pt>
  </dgm:ptLst>
  <dgm:cxnLst>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25EE27C9-481E-4D95-8613-B710B9820E75}" type="presOf" srcId="{876DAFCB-C06F-4DB1-ADBE-CC65BBE43A26}" destId="{B8939065-F77D-44AF-8235-8EB57441FCA6}"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AB775C5F-5E9C-4833-B34A-DD21E3640196}" type="presOf" srcId="{4B5DEFC2-F1F5-4992-AF20-3AFC9F3F378B}" destId="{2EF17BEE-4652-441B-898F-FC9762B748CC}" srcOrd="0" destOrd="0" presId="urn:microsoft.com/office/officeart/2005/8/layout/hChevron3"/>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t>
        <a:bodyPr/>
        <a:lstStyle/>
        <a:p>
          <a:endParaRPr lang="en-US"/>
        </a:p>
      </dgm:t>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52F78670-44B0-43CB-9140-AD5B87A3C22C}" type="pres">
      <dgm:prSet presAssocID="{13970DB7-5CF7-43F3-BFCF-2A7C64F956D6}" presName="childNode" presStyleLbl="node1" presStyleIdx="0" presStyleCnt="4">
        <dgm:presLayoutVars>
          <dgm:bulletEnabled val="1"/>
        </dgm:presLayoutVars>
      </dgm:prSet>
      <dgm:spPr/>
      <dgm:t>
        <a:bodyPr/>
        <a:lstStyle/>
        <a:p>
          <a:endParaRPr lang="en-US"/>
        </a:p>
      </dgm:t>
    </dgm:pt>
    <dgm:pt modelId="{D9D519DE-799A-4F1B-90E5-910CEF9EDEFA}" type="pres">
      <dgm:prSet presAssocID="{13970DB7-5CF7-43F3-BFCF-2A7C64F956D6}" presName="parentNode" presStyleLbl="revTx" presStyleIdx="0" presStyleCnt="4">
        <dgm:presLayoutVars>
          <dgm:chMax val="0"/>
          <dgm:bulletEnabled val="1"/>
        </dgm:presLayoutVars>
      </dgm:prSet>
      <dgm:spPr/>
      <dgm:t>
        <a:bodyPr/>
        <a:lstStyle/>
        <a:p>
          <a:endParaRPr lang="en-US"/>
        </a:p>
      </dgm:t>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t>
        <a:bodyPr/>
        <a:lstStyle/>
        <a:p>
          <a:endParaRPr lang="en-US"/>
        </a:p>
      </dgm:t>
    </dgm:pt>
    <dgm:pt modelId="{37778A39-C14F-42B9-BA36-55C6E35254D7}" type="pres">
      <dgm:prSet presAssocID="{77134DB4-0515-4476-97E3-BF189644D2E1}" presName="parentNode" presStyleLbl="revTx" presStyleIdx="1" presStyleCnt="4">
        <dgm:presLayoutVars>
          <dgm:chMax val="0"/>
          <dgm:bulletEnabled val="1"/>
        </dgm:presLayoutVars>
      </dgm:prSet>
      <dgm:spPr/>
      <dgm:t>
        <a:bodyPr/>
        <a:lstStyle/>
        <a:p>
          <a:endParaRPr lang="en-US"/>
        </a:p>
      </dgm:t>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B28087C0-6D23-45AD-B930-8EA6EE2FAC26}" type="pres">
      <dgm:prSet presAssocID="{8C1A5CF7-CEEA-4D8F-BCA0-BC507A930BD4}" presName="childNode" presStyleLbl="node1" presStyleIdx="2" presStyleCnt="4">
        <dgm:presLayoutVars>
          <dgm:bulletEnabled val="1"/>
        </dgm:presLayoutVars>
      </dgm:prSet>
      <dgm:spPr/>
      <dgm:t>
        <a:bodyPr/>
        <a:lstStyle/>
        <a:p>
          <a:endParaRPr lang="en-US"/>
        </a:p>
      </dgm:t>
    </dgm:pt>
    <dgm:pt modelId="{F1D13060-653F-4EC5-8E74-C2C9F694ECCA}" type="pres">
      <dgm:prSet presAssocID="{8C1A5CF7-CEEA-4D8F-BCA0-BC507A930BD4}" presName="parentNode" presStyleLbl="revTx" presStyleIdx="2" presStyleCnt="4">
        <dgm:presLayoutVars>
          <dgm:chMax val="0"/>
          <dgm:bulletEnabled val="1"/>
        </dgm:presLayoutVars>
      </dgm:prSet>
      <dgm:spPr/>
      <dgm:t>
        <a:bodyPr/>
        <a:lstStyle/>
        <a:p>
          <a:endParaRPr lang="en-US"/>
        </a:p>
      </dgm:t>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251E65A8-567E-423A-B6C5-676EC3BFDAE0}" type="pres">
      <dgm:prSet presAssocID="{AFACBF50-F34A-4983-B8A4-C4430364DAB7}" presName="childNode" presStyleLbl="node1" presStyleIdx="3" presStyleCnt="4">
        <dgm:presLayoutVars>
          <dgm:bulletEnabled val="1"/>
        </dgm:presLayoutVars>
      </dgm:prSet>
      <dgm:spPr/>
      <dgm:t>
        <a:bodyPr/>
        <a:lstStyle/>
        <a:p>
          <a:endParaRPr lang="en-US"/>
        </a:p>
      </dgm:t>
    </dgm:pt>
    <dgm:pt modelId="{E7DAE76F-EE47-41D9-A7DE-3596B739B5E7}" type="pres">
      <dgm:prSet presAssocID="{AFACBF50-F34A-4983-B8A4-C4430364DAB7}" presName="parentNode" presStyleLbl="revTx" presStyleIdx="3" presStyleCnt="4">
        <dgm:presLayoutVars>
          <dgm:chMax val="0"/>
          <dgm:bulletEnabled val="1"/>
        </dgm:presLayoutVars>
      </dgm:prSet>
      <dgm:spPr/>
      <dgm:t>
        <a:bodyPr/>
        <a:lstStyle/>
        <a:p>
          <a:endParaRPr lang="en-US"/>
        </a:p>
      </dgm:t>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0A113D8F-B70F-41E3-9CFF-8E8563169C01}" srcId="{AFACBF50-F34A-4983-B8A4-C4430364DAB7}" destId="{517F8000-2B9D-4BA7-BF65-10E0634E46A4}" srcOrd="0" destOrd="0" parTransId="{8617D6FA-4F4E-47D7-90D1-4563BED5E0F0}" sibTransId="{E428D66F-B07A-4902-9020-8AAC1BEB027C}"/>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D4928B86-F094-4863-B916-F4268E8C06C4}" type="presOf" srcId="{C6204636-F8DD-40FA-ADFF-8E49DE11AA35}" destId="{52F78670-44B0-43CB-9140-AD5B87A3C22C}"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78AE7652-9119-45EE-8697-32EB9DAFB9BF}" type="presOf" srcId="{8C1A5CF7-CEEA-4D8F-BCA0-BC507A930BD4}" destId="{F1D13060-653F-4EC5-8E74-C2C9F694ECCA}" srcOrd="0" destOrd="0"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t>
        <a:bodyPr/>
        <a:lstStyle/>
        <a:p>
          <a:endParaRPr lang="en-US"/>
        </a:p>
      </dgm:t>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t>
        <a:bodyPr/>
        <a:lstStyle/>
        <a:p>
          <a:endParaRPr lang="en-US"/>
        </a:p>
      </dgm:t>
    </dgm:pt>
    <dgm:pt modelId="{D9D519DE-799A-4F1B-90E5-910CEF9EDEFA}" type="pres">
      <dgm:prSet presAssocID="{13970DB7-5CF7-43F3-BFCF-2A7C64F956D6}" presName="parentNode" presStyleLbl="revTx" presStyleIdx="0" presStyleCnt="1">
        <dgm:presLayoutVars>
          <dgm:chMax val="0"/>
          <dgm:bulletEnabled val="1"/>
        </dgm:presLayoutVars>
      </dgm:prSet>
      <dgm:spPr/>
      <dgm:t>
        <a:bodyPr/>
        <a:lstStyle/>
        <a:p>
          <a:endParaRPr lang="en-US"/>
        </a:p>
      </dgm:t>
    </dgm:pt>
  </dgm:ptLst>
  <dgm:cxnLst>
    <dgm:cxn modelId="{5DE17BEC-E37B-47CE-87A8-5720B74ED2ED}" srcId="{13970DB7-5CF7-43F3-BFCF-2A7C64F956D6}" destId="{52C06327-5B9F-4A32-ADD5-9A4857670B0D}" srcOrd="0" destOrd="0" parTransId="{14C1E0FA-7278-4C44-BD21-1058CB3A4201}" sibTransId="{ED206BAE-1C85-404E-B4A7-3BEAA2D52976}"/>
    <dgm:cxn modelId="{5BCC982F-F7CE-452D-ADA7-6D9395A52B06}" srcId="{13970DB7-5CF7-43F3-BFCF-2A7C64F956D6}" destId="{42ACD173-8E85-4C92-851A-79F794FB0159}" srcOrd="2" destOrd="0" parTransId="{F5ED9662-34CD-4D19-8A57-0236C7DAC8B5}" sibTransId="{BB9AA992-973F-484A-8A00-BD46B0480124}"/>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8B241760-17E5-45CD-A1EF-D9FDA719270B}" type="presOf" srcId="{2A12D581-2355-4F38-9EEE-694F44DDE89E}" destId="{52F78670-44B0-43CB-9140-AD5B87A3C22C}" srcOrd="0" destOrd="1" presId="urn:microsoft.com/office/officeart/2005/8/layout/hList2"/>
    <dgm:cxn modelId="{AECA51B0-A4E0-4534-9CD4-4AB6FCF7582E}" type="presOf" srcId="{06C73A67-5EA5-4747-BFFC-25EA8F3D69AD}" destId="{495E0E41-ADD7-41D2-9804-B5DA26845DE6}" srcOrd="0" destOrd="0"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t>
        <a:bodyPr/>
        <a:lstStyle/>
        <a:p>
          <a:endParaRPr lang="en-US"/>
        </a:p>
      </dgm:t>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t>
        <a:bodyPr/>
        <a:lstStyle/>
        <a:p>
          <a:endParaRPr lang="en-US"/>
        </a:p>
      </dgm:t>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t>
        <a:bodyPr/>
        <a:lstStyle/>
        <a:p>
          <a:endParaRPr lang="en-US"/>
        </a:p>
      </dgm:t>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en-US" sz="2000" kern="1200" dirty="0"/>
            <a:t>Feature </a:t>
          </a:r>
        </a:p>
        <a:p>
          <a:pPr lvl="0" algn="ctr" defTabSz="889000">
            <a:lnSpc>
              <a:spcPct val="90000"/>
            </a:lnSpc>
            <a:spcBef>
              <a:spcPct val="0"/>
            </a:spcBef>
            <a:spcAft>
              <a:spcPct val="35000"/>
            </a:spcAft>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kern="1200" dirty="0"/>
            <a:t>Feature Classification Layers</a:t>
          </a:r>
        </a:p>
      </dsp:txBody>
      <dsp:txXfrm>
        <a:off x="2505276" y="536597"/>
        <a:ext cx="1501051" cy="1000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lvl="0" algn="r" defTabSz="1289050">
            <a:lnSpc>
              <a:spcPct val="90000"/>
            </a:lnSpc>
            <a:spcBef>
              <a:spcPct val="0"/>
            </a:spcBef>
            <a:spcAft>
              <a:spcPct val="35000"/>
            </a:spcAft>
          </a:pPr>
          <a:r>
            <a:rPr lang="en-US" sz="2900" kern="1200" dirty="0"/>
            <a:t>Torch</a:t>
          </a:r>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lvl="0" algn="r" defTabSz="1289050">
            <a:lnSpc>
              <a:spcPct val="90000"/>
            </a:lnSpc>
            <a:spcBef>
              <a:spcPct val="0"/>
            </a:spcBef>
            <a:spcAft>
              <a:spcPct val="35000"/>
            </a:spcAft>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lvl="0" algn="r" defTabSz="1289050">
            <a:lnSpc>
              <a:spcPct val="90000"/>
            </a:lnSpc>
            <a:spcBef>
              <a:spcPct val="0"/>
            </a:spcBef>
            <a:spcAft>
              <a:spcPct val="35000"/>
            </a:spcAft>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lvl="0" algn="r" defTabSz="1289050">
            <a:lnSpc>
              <a:spcPct val="90000"/>
            </a:lnSpc>
            <a:spcBef>
              <a:spcPct val="0"/>
            </a:spcBef>
            <a:spcAft>
              <a:spcPct val="35000"/>
            </a:spcAft>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lvl="0" algn="r" defTabSz="2178050">
            <a:lnSpc>
              <a:spcPct val="90000"/>
            </a:lnSpc>
            <a:spcBef>
              <a:spcPct val="0"/>
            </a:spcBef>
            <a:spcAft>
              <a:spcPct val="35000"/>
            </a:spcAft>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0.jp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1.PNG"/><Relationship Id="rId4" Type="http://schemas.openxmlformats.org/officeDocument/2006/relationships/image" Target="../media/image31.jp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5.png"/><Relationship Id="rId4" Type="http://schemas.openxmlformats.org/officeDocument/2006/relationships/diagramLayout" Target="../diagrams/layout2.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sRFM5IEqR2w" TargetMode="External"/><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C_zFhWdM4ic"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Convolution</a:t>
            </a:r>
          </a:p>
        </p:txBody>
      </p:sp>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
        <p:nvSpPr>
          <p:cNvPr id="4" name="TextBox 3"/>
          <p:cNvSpPr txBox="1"/>
          <p:nvPr/>
        </p:nvSpPr>
        <p:spPr>
          <a:xfrm>
            <a:off x="1202918" y="2068403"/>
            <a:ext cx="9378712" cy="369332"/>
          </a:xfrm>
          <a:prstGeom prst="rect">
            <a:avLst/>
          </a:prstGeom>
          <a:noFill/>
        </p:spPr>
        <p:txBody>
          <a:bodyPr wrap="square" rtlCol="0">
            <a:spAutoFit/>
          </a:bodyPr>
          <a:lstStyle/>
          <a:p>
            <a:r>
              <a:rPr lang="en-US" dirty="0"/>
              <a:t>Simple example: Mean Blur Filter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8" y="2539202"/>
            <a:ext cx="6914215" cy="3889246"/>
          </a:xfrm>
          <a:prstGeom prst="rect">
            <a:avLst/>
          </a:prstGeom>
        </p:spPr>
      </p:pic>
    </p:spTree>
    <p:extLst>
      <p:ext uri="{BB962C8B-B14F-4D97-AF65-F5344CB8AC3E}">
        <p14:creationId xmlns:p14="http://schemas.microsoft.com/office/powerpoint/2010/main" val="1660452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10456924" cy="4206240"/>
          </a:xfrm>
        </p:spPr>
        <p:txBody>
          <a:bodyPr/>
          <a:lstStyle/>
          <a:p>
            <a:pPr marL="0" indent="0">
              <a:buNone/>
            </a:pPr>
            <a:r>
              <a:rPr lang="en-US" dirty="0"/>
              <a:t>Step 1: From Sobel output, which has multi-pixel edges, produce the optimal 1 pixel edge</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44333"/>
            <a:ext cx="5635036" cy="3169708"/>
          </a:xfrm>
          <a:prstGeom prst="rect">
            <a:avLst/>
          </a:prstGeom>
        </p:spPr>
      </p:pic>
      <p:sp>
        <p:nvSpPr>
          <p:cNvPr id="10" name="TextBox 9"/>
          <p:cNvSpPr txBox="1"/>
          <p:nvPr/>
        </p:nvSpPr>
        <p:spPr>
          <a:xfrm>
            <a:off x="7031567" y="2600325"/>
            <a:ext cx="4513344" cy="2031325"/>
          </a:xfrm>
          <a:prstGeom prst="rect">
            <a:avLst/>
          </a:prstGeom>
          <a:noFill/>
        </p:spPr>
        <p:txBody>
          <a:bodyPr wrap="square" rtlCol="0">
            <a:spAutoFit/>
          </a:bodyPr>
          <a:lstStyle/>
          <a:p>
            <a:r>
              <a:rPr lang="en-US" dirty="0"/>
              <a:t>Deduce the direction of the edge from the angle produced by Sobel</a:t>
            </a:r>
          </a:p>
          <a:p>
            <a:endParaRPr lang="en-US" dirty="0"/>
          </a:p>
          <a:p>
            <a:r>
              <a:rPr lang="en-US" dirty="0"/>
              <a:t>Compare multiple potential 1-pixel edges, determine which one has the highest overall Sobel output. </a:t>
            </a:r>
          </a:p>
          <a:p>
            <a:r>
              <a:rPr lang="en-US" dirty="0"/>
              <a:t>	These are local maxima</a:t>
            </a:r>
          </a:p>
        </p:txBody>
      </p:sp>
    </p:spTree>
    <p:extLst>
      <p:ext uri="{BB962C8B-B14F-4D97-AF65-F5344CB8AC3E}">
        <p14:creationId xmlns:p14="http://schemas.microsoft.com/office/powerpoint/2010/main" val="91400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maxima, however some are much stronger than others. The goal is to only keep the dominant edges and ignore weak, stand-alone edges that can most likely be attributed to noise.</a:t>
            </a:r>
          </a:p>
          <a:p>
            <a:pPr lvl="1"/>
            <a:r>
              <a:rPr lang="en-US" b="1" dirty="0"/>
              <a:t>Example:</a:t>
            </a:r>
            <a:r>
              <a:rPr lang="en-US" dirty="0"/>
              <a:t> In analyzing an unopened snickers bar, the goal of the algorithm would be to keep the edge signifying the outline of the wrapper and ignore the edges caused by glair or reflections in the wrapper</a:t>
            </a:r>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Hysteresis Thresholding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below lower threshold is automatically excluded</a:t>
            </a:r>
          </a:p>
          <a:p>
            <a:endParaRPr lang="en-US" dirty="0"/>
          </a:p>
          <a:p>
            <a:r>
              <a:rPr lang="en-US" dirty="0"/>
              <a:t>Any edge with Sobel output between the thresholds that touches an edge in the upper threshold is included</a:t>
            </a:r>
          </a:p>
          <a:p>
            <a:endParaRPr lang="en-US" dirty="0"/>
          </a:p>
          <a:p>
            <a:r>
              <a:rPr lang="en-US" dirty="0"/>
              <a:t>Any edge with Sobel output below upper threshold that does not touch an edge in the upper threshold is excluded</a:t>
            </a:r>
          </a:p>
        </p:txBody>
      </p:sp>
    </p:spTree>
    <p:extLst>
      <p:ext uri="{BB962C8B-B14F-4D97-AF65-F5344CB8AC3E}">
        <p14:creationId xmlns:p14="http://schemas.microsoft.com/office/powerpoint/2010/main" val="25652474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which edges are included</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87921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Sobel and Canny  edge detectors were applied to the images</a:t>
            </a:r>
          </a:p>
          <a:p>
            <a:pPr marL="0" indent="0">
              <a:buNone/>
            </a:pPr>
            <a:r>
              <a:rPr lang="en-US" dirty="0"/>
              <a:t>Just as before, template matching still proved to be problematic</a:t>
            </a:r>
          </a:p>
          <a:p>
            <a:pPr marL="0" indent="0">
              <a:buNone/>
            </a:pPr>
            <a:r>
              <a:rPr lang="en-US" dirty="0"/>
              <a:t>The issue most likely has to do with many logos being either partially covered up, tilted in both </a:t>
            </a:r>
            <a:r>
              <a:rPr lang="el-GR" dirty="0"/>
              <a:t>θ</a:t>
            </a:r>
            <a:r>
              <a:rPr lang="en-US" dirty="0"/>
              <a:t> and </a:t>
            </a:r>
            <a:r>
              <a:rPr lang="el-GR" dirty="0"/>
              <a:t>φ</a:t>
            </a:r>
            <a:r>
              <a:rPr lang="en-US" dirty="0"/>
              <a:t> directions, or occasionally too far away for the camera’s resolution or focus</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a:t>
            </a:r>
            <a:r>
              <a:rPr lang="en-US" dirty="0" smtClean="0"/>
              <a:t>rotation-invariant</a:t>
            </a:r>
          </a:p>
          <a:p>
            <a:endParaRPr lang="en-US" dirty="0"/>
          </a:p>
          <a:p>
            <a:r>
              <a:rPr lang="en-US" dirty="0" smtClean="0"/>
              <a:t>Disadvantage: </a:t>
            </a:r>
          </a:p>
          <a:p>
            <a:pPr lvl="1"/>
            <a:r>
              <a:rPr lang="en-US" dirty="0" smtClean="0"/>
              <a:t>uses pyramid scheme to deal with scale BUT</a:t>
            </a:r>
          </a:p>
          <a:p>
            <a:pPr lvl="2"/>
            <a:r>
              <a:rPr lang="en-US" dirty="0" err="1" smtClean="0"/>
              <a:t>Keypoint</a:t>
            </a:r>
            <a:r>
              <a:rPr lang="en-US" dirty="0" smtClean="0"/>
              <a:t> scale from depth cues not explored</a:t>
            </a:r>
          </a:p>
          <a:p>
            <a:pPr lvl="2"/>
            <a:r>
              <a:rPr lang="en-US" dirty="0" smtClean="0"/>
              <a:t>Not as robust to scale of image as we’d like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3" y="2011680"/>
            <a:ext cx="9903643" cy="1955097"/>
          </a:xfrm>
        </p:spPr>
        <p:txBody>
          <a:bodyPr>
            <a:normAutofit fontScale="92500"/>
          </a:bodyPr>
          <a:lstStyle/>
          <a:p>
            <a:r>
              <a:rPr lang="en-US" dirty="0"/>
              <a:t>Blue lines are matched “key-point” features of pic to the image</a:t>
            </a:r>
            <a:endParaRPr lang="en-US" b="1" dirty="0"/>
          </a:p>
          <a:p>
            <a:r>
              <a:rPr lang="en-US" dirty="0"/>
              <a:t>This is only showing first 10 matches (the “most matching” </a:t>
            </a:r>
            <a:r>
              <a:rPr lang="en-US" dirty="0" smtClean="0"/>
              <a:t>points)</a:t>
            </a:r>
            <a:endParaRPr lang="en-US" dirty="0"/>
          </a:p>
          <a:p>
            <a:r>
              <a:rPr lang="en-US" dirty="0"/>
              <a:t>We see the most matches occur on the snickers box as we </a:t>
            </a:r>
            <a:r>
              <a:rPr lang="en-US" dirty="0" smtClean="0"/>
              <a:t>want</a:t>
            </a:r>
          </a:p>
          <a:p>
            <a:r>
              <a:rPr lang="en-US" dirty="0" smtClean="0"/>
              <a:t>Could find area of interest by looking at where the mode of the (</a:t>
            </a:r>
            <a:r>
              <a:rPr lang="en-US" dirty="0" err="1" smtClean="0"/>
              <a:t>x,y</a:t>
            </a:r>
            <a:r>
              <a:rPr lang="en-US" dirty="0" smtClean="0"/>
              <a:t>) coordinates fall</a:t>
            </a:r>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966777"/>
            <a:ext cx="9782581" cy="2638639"/>
          </a:xfrm>
          <a:prstGeom prst="rect">
            <a:avLst/>
          </a:prstGeom>
        </p:spPr>
      </p:pic>
    </p:spTree>
    <p:extLst>
      <p:ext uri="{BB962C8B-B14F-4D97-AF65-F5344CB8AC3E}">
        <p14:creationId xmlns:p14="http://schemas.microsoft.com/office/powerpoint/2010/main" val="2525523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pPr lvl="1"/>
            <a:r>
              <a:rPr lang="en-US" dirty="0"/>
              <a:t>10% of this is lost from out-of-stock product</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for Kernel Convolution: </a:t>
            </a:r>
            <a:r>
              <a:rPr lang="en-US" dirty="0">
                <a:hlinkClick r:id="rId6"/>
              </a:rPr>
              <a:t>https://www.youtube.com/watch?v=C_zFhWdM4ic</a:t>
            </a:r>
            <a:r>
              <a:rPr lang="en-US" dirty="0"/>
              <a:t> </a:t>
            </a:r>
          </a:p>
          <a:p>
            <a:r>
              <a:rPr lang="en-US" dirty="0"/>
              <a:t>Animations for Sobel: </a:t>
            </a:r>
            <a:r>
              <a:rPr lang="en-US" dirty="0">
                <a:hlinkClick r:id="rId7"/>
              </a:rPr>
              <a:t>https://www.youtube.com/watch?v=uihBwtPIBxM&amp;t=361s</a:t>
            </a:r>
            <a:r>
              <a:rPr lang="en-US" dirty="0"/>
              <a:t> </a:t>
            </a:r>
          </a:p>
          <a:p>
            <a:r>
              <a:rPr lang="en-US" dirty="0"/>
              <a:t>Animations for Canny: </a:t>
            </a:r>
            <a:r>
              <a:rPr lang="en-US" dirty="0">
                <a:hlinkClick r:id="rId8"/>
              </a:rPr>
              <a:t>https://www.youtube.com/watch?v=sRFM5IEqR2w</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02919" y="2011680"/>
            <a:ext cx="9784080" cy="4411174"/>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a:xfrm>
            <a:off x="1202919" y="284176"/>
            <a:ext cx="9784080" cy="1508760"/>
          </a:xfrm>
        </p:spPr>
        <p:txBody>
          <a:bodyPr/>
          <a:lstStyle/>
          <a:p>
            <a:r>
              <a:rPr lang="en-US" dirty="0"/>
              <a:t>Data Scope</a:t>
            </a:r>
          </a:p>
        </p:txBody>
      </p:sp>
      <p:sp>
        <p:nvSpPr>
          <p:cNvPr id="12" name="Content Placeholder 4"/>
          <p:cNvSpPr>
            <a:spLocks noGrp="1"/>
          </p:cNvSpPr>
          <p:nvPr>
            <p:ph sz="half" idx="1"/>
          </p:nvPr>
        </p:nvSpPr>
        <p:spPr>
          <a:xfrm>
            <a:off x="1205344" y="2011680"/>
            <a:ext cx="4754880" cy="4206240"/>
          </a:xfrm>
        </p:spPr>
        <p:txBody>
          <a:bodyPr/>
          <a:lstStyle/>
          <a:p>
            <a:r>
              <a:rPr lang="en-US" dirty="0"/>
              <a:t>4 images per day of 25 racks at 10 grocery stores taken over 10 business days (~10,000 total images)</a:t>
            </a:r>
          </a:p>
          <a:p>
            <a:r>
              <a:rPr lang="en-US" dirty="0"/>
              <a:t>~30 SKUs per rack (~300,000 SKUs)</a:t>
            </a:r>
          </a:p>
          <a:p>
            <a:r>
              <a:rPr lang="en-US" dirty="0"/>
              <a:t>Raw pixels per image: 640 x 480</a:t>
            </a:r>
          </a:p>
          <a:p>
            <a:r>
              <a:rPr lang="en-US" dirty="0"/>
              <a:t>Pixels in raw dataset: 3,072,000,000</a:t>
            </a:r>
          </a:p>
          <a:p>
            <a:r>
              <a:rPr lang="en-US" dirty="0"/>
              <a:t>Training data of ~10 images per unique SKU</a:t>
            </a:r>
          </a:p>
          <a:p>
            <a:r>
              <a:rPr lang="en-US" dirty="0"/>
              <a:t>Used a scraper to pull product images from Bing</a:t>
            </a:r>
          </a:p>
        </p:txBody>
      </p:sp>
      <p:pic>
        <p:nvPicPr>
          <p:cNvPr id="13"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800237" y="2916441"/>
            <a:ext cx="1598418" cy="1198814"/>
          </a:xfrm>
        </p:spPr>
      </p:pic>
      <p:sp>
        <p:nvSpPr>
          <p:cNvPr id="14" name="Slide Number Placeholder 9"/>
          <p:cNvSpPr>
            <a:spLocks noGrp="1"/>
          </p:cNvSpPr>
          <p:nvPr>
            <p:ph type="sldNum" sz="quarter" idx="12"/>
          </p:nvPr>
        </p:nvSpPr>
        <p:spPr>
          <a:xfrm>
            <a:off x="10658927" y="6422854"/>
            <a:ext cx="946264" cy="365125"/>
          </a:xfrm>
        </p:spPr>
        <p:txBody>
          <a:bodyPr/>
          <a:lstStyle/>
          <a:p>
            <a:fld id="{3F7797E6-B248-406C-B9DE-003C14E63641}" type="slidenum">
              <a:rPr lang="en-US" smtClean="0"/>
              <a:t>5</a:t>
            </a:fld>
            <a:endParaRPr lang="en-US"/>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4000" y="2915983"/>
            <a:ext cx="1597818" cy="119836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98333" y="4114347"/>
            <a:ext cx="1597818" cy="119836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2418" y="4115256"/>
            <a:ext cx="1597819" cy="1198364"/>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4000" y="4114347"/>
            <a:ext cx="1597818" cy="1198364"/>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2122" y="2916439"/>
            <a:ext cx="1597815" cy="1198361"/>
          </a:xfrm>
          <a:prstGeom prst="rect">
            <a:avLst/>
          </a:prstGeom>
        </p:spPr>
      </p:pic>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normAutofit fontScale="92500" lnSpcReduction="10000"/>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a:t>
            </a:r>
            <a:r>
              <a:rPr lang="en-US" dirty="0" smtClean="0"/>
              <a:t>Initiative</a:t>
            </a:r>
          </a:p>
          <a:p>
            <a:endParaRPr lang="en-US" dirty="0"/>
          </a:p>
          <a:p>
            <a:r>
              <a:rPr lang="en-US" dirty="0" smtClean="0"/>
              <a:t>Written in C++</a:t>
            </a:r>
          </a:p>
          <a:p>
            <a:endParaRPr lang="en-US" dirty="0"/>
          </a:p>
          <a:p>
            <a:r>
              <a:rPr lang="en-US" dirty="0" smtClean="0"/>
              <a:t>Has python interface and supports most Operating Systems</a:t>
            </a:r>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1022</TotalTime>
  <Words>1522</Words>
  <Application>Microsoft Office PowerPoint</Application>
  <PresentationFormat>Widescreen</PresentationFormat>
  <Paragraphs>278</Paragraphs>
  <Slides>32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Calibri</vt:lpstr>
      <vt:lpstr>Corbel</vt:lpstr>
      <vt:lpstr>Wingdings</vt:lpstr>
      <vt:lpstr>Wingdings 2</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Kernel Convolution</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Davis Townsend</cp:lastModifiedBy>
  <cp:revision>58</cp:revision>
  <dcterms:created xsi:type="dcterms:W3CDTF">2016-11-26T23:58:17Z</dcterms:created>
  <dcterms:modified xsi:type="dcterms:W3CDTF">2016-11-30T04:55:56Z</dcterms:modified>
</cp:coreProperties>
</file>